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578" r:id="rId2"/>
    <p:sldId id="579" r:id="rId3"/>
    <p:sldId id="581" r:id="rId4"/>
    <p:sldId id="582" r:id="rId5"/>
    <p:sldId id="584" r:id="rId6"/>
    <p:sldId id="58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55F918-E79E-4C09-8682-B3FFDE8B24FD}" v="6" dt="2024-09-20T23:46:11.1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lison Reeves (GCE)" userId="17f2d13c-fdb5-4d97-9bdf-710c7fc77bf0" providerId="ADAL" clId="{4255F918-E79E-4C09-8682-B3FFDE8B24FD}"/>
    <pc:docChg chg="addSld delSld modSld delMainMaster">
      <pc:chgData name="Allison Reeves (GCE)" userId="17f2d13c-fdb5-4d97-9bdf-710c7fc77bf0" providerId="ADAL" clId="{4255F918-E79E-4C09-8682-B3FFDE8B24FD}" dt="2024-09-20T23:46:11.122" v="6"/>
      <pc:docMkLst>
        <pc:docMk/>
      </pc:docMkLst>
      <pc:sldChg chg="del">
        <pc:chgData name="Allison Reeves (GCE)" userId="17f2d13c-fdb5-4d97-9bdf-710c7fc77bf0" providerId="ADAL" clId="{4255F918-E79E-4C09-8682-B3FFDE8B24FD}" dt="2024-09-20T23:45:07.524" v="0" actId="2696"/>
        <pc:sldMkLst>
          <pc:docMk/>
          <pc:sldMk cId="3078668669" sldId="256"/>
        </pc:sldMkLst>
      </pc:sldChg>
      <pc:sldChg chg="add">
        <pc:chgData name="Allison Reeves (GCE)" userId="17f2d13c-fdb5-4d97-9bdf-710c7fc77bf0" providerId="ADAL" clId="{4255F918-E79E-4C09-8682-B3FFDE8B24FD}" dt="2024-09-20T23:45:14.294" v="1"/>
        <pc:sldMkLst>
          <pc:docMk/>
          <pc:sldMk cId="1706950877" sldId="579"/>
        </pc:sldMkLst>
      </pc:sldChg>
      <pc:sldChg chg="add">
        <pc:chgData name="Allison Reeves (GCE)" userId="17f2d13c-fdb5-4d97-9bdf-710c7fc77bf0" providerId="ADAL" clId="{4255F918-E79E-4C09-8682-B3FFDE8B24FD}" dt="2024-09-20T23:45:23.955" v="2"/>
        <pc:sldMkLst>
          <pc:docMk/>
          <pc:sldMk cId="1861133431" sldId="581"/>
        </pc:sldMkLst>
      </pc:sldChg>
      <pc:sldChg chg="add">
        <pc:chgData name="Allison Reeves (GCE)" userId="17f2d13c-fdb5-4d97-9bdf-710c7fc77bf0" providerId="ADAL" clId="{4255F918-E79E-4C09-8682-B3FFDE8B24FD}" dt="2024-09-20T23:45:48.050" v="3"/>
        <pc:sldMkLst>
          <pc:docMk/>
          <pc:sldMk cId="169982699" sldId="582"/>
        </pc:sldMkLst>
      </pc:sldChg>
      <pc:sldChg chg="add">
        <pc:chgData name="Allison Reeves (GCE)" userId="17f2d13c-fdb5-4d97-9bdf-710c7fc77bf0" providerId="ADAL" clId="{4255F918-E79E-4C09-8682-B3FFDE8B24FD}" dt="2024-09-20T23:45:54.571" v="4"/>
        <pc:sldMkLst>
          <pc:docMk/>
          <pc:sldMk cId="2841094050" sldId="584"/>
        </pc:sldMkLst>
      </pc:sldChg>
      <pc:sldChg chg="add">
        <pc:chgData name="Allison Reeves (GCE)" userId="17f2d13c-fdb5-4d97-9bdf-710c7fc77bf0" providerId="ADAL" clId="{4255F918-E79E-4C09-8682-B3FFDE8B24FD}" dt="2024-09-20T23:46:01.497" v="5"/>
        <pc:sldMkLst>
          <pc:docMk/>
          <pc:sldMk cId="597041663" sldId="586"/>
        </pc:sldMkLst>
      </pc:sldChg>
      <pc:sldChg chg="add">
        <pc:chgData name="Allison Reeves (GCE)" userId="17f2d13c-fdb5-4d97-9bdf-710c7fc77bf0" providerId="ADAL" clId="{4255F918-E79E-4C09-8682-B3FFDE8B24FD}" dt="2024-09-20T23:46:11.122" v="6"/>
        <pc:sldMkLst>
          <pc:docMk/>
          <pc:sldMk cId="1217629552" sldId="587"/>
        </pc:sldMkLst>
      </pc:sldChg>
      <pc:sldMasterChg chg="del delSldLayout">
        <pc:chgData name="Allison Reeves (GCE)" userId="17f2d13c-fdb5-4d97-9bdf-710c7fc77bf0" providerId="ADAL" clId="{4255F918-E79E-4C09-8682-B3FFDE8B24FD}" dt="2024-09-20T23:45:07.524" v="0" actId="2696"/>
        <pc:sldMasterMkLst>
          <pc:docMk/>
          <pc:sldMasterMk cId="2034397952" sldId="2147483648"/>
        </pc:sldMasterMkLst>
        <pc:sldLayoutChg chg="del">
          <pc:chgData name="Allison Reeves (GCE)" userId="17f2d13c-fdb5-4d97-9bdf-710c7fc77bf0" providerId="ADAL" clId="{4255F918-E79E-4C09-8682-B3FFDE8B24FD}" dt="2024-09-20T23:45:07.524" v="0" actId="2696"/>
          <pc:sldLayoutMkLst>
            <pc:docMk/>
            <pc:sldMasterMk cId="2034397952" sldId="2147483648"/>
            <pc:sldLayoutMk cId="2898326752" sldId="2147483649"/>
          </pc:sldLayoutMkLst>
        </pc:sldLayoutChg>
        <pc:sldLayoutChg chg="del">
          <pc:chgData name="Allison Reeves (GCE)" userId="17f2d13c-fdb5-4d97-9bdf-710c7fc77bf0" providerId="ADAL" clId="{4255F918-E79E-4C09-8682-B3FFDE8B24FD}" dt="2024-09-20T23:45:07.524" v="0" actId="2696"/>
          <pc:sldLayoutMkLst>
            <pc:docMk/>
            <pc:sldMasterMk cId="2034397952" sldId="2147483648"/>
            <pc:sldLayoutMk cId="454749319" sldId="2147483650"/>
          </pc:sldLayoutMkLst>
        </pc:sldLayoutChg>
        <pc:sldLayoutChg chg="del">
          <pc:chgData name="Allison Reeves (GCE)" userId="17f2d13c-fdb5-4d97-9bdf-710c7fc77bf0" providerId="ADAL" clId="{4255F918-E79E-4C09-8682-B3FFDE8B24FD}" dt="2024-09-20T23:45:07.524" v="0" actId="2696"/>
          <pc:sldLayoutMkLst>
            <pc:docMk/>
            <pc:sldMasterMk cId="2034397952" sldId="2147483648"/>
            <pc:sldLayoutMk cId="256486195" sldId="2147483651"/>
          </pc:sldLayoutMkLst>
        </pc:sldLayoutChg>
        <pc:sldLayoutChg chg="del">
          <pc:chgData name="Allison Reeves (GCE)" userId="17f2d13c-fdb5-4d97-9bdf-710c7fc77bf0" providerId="ADAL" clId="{4255F918-E79E-4C09-8682-B3FFDE8B24FD}" dt="2024-09-20T23:45:07.524" v="0" actId="2696"/>
          <pc:sldLayoutMkLst>
            <pc:docMk/>
            <pc:sldMasterMk cId="2034397952" sldId="2147483648"/>
            <pc:sldLayoutMk cId="1624465020" sldId="2147483652"/>
          </pc:sldLayoutMkLst>
        </pc:sldLayoutChg>
        <pc:sldLayoutChg chg="del">
          <pc:chgData name="Allison Reeves (GCE)" userId="17f2d13c-fdb5-4d97-9bdf-710c7fc77bf0" providerId="ADAL" clId="{4255F918-E79E-4C09-8682-B3FFDE8B24FD}" dt="2024-09-20T23:45:07.524" v="0" actId="2696"/>
          <pc:sldLayoutMkLst>
            <pc:docMk/>
            <pc:sldMasterMk cId="2034397952" sldId="2147483648"/>
            <pc:sldLayoutMk cId="884758408" sldId="2147483653"/>
          </pc:sldLayoutMkLst>
        </pc:sldLayoutChg>
        <pc:sldLayoutChg chg="del">
          <pc:chgData name="Allison Reeves (GCE)" userId="17f2d13c-fdb5-4d97-9bdf-710c7fc77bf0" providerId="ADAL" clId="{4255F918-E79E-4C09-8682-B3FFDE8B24FD}" dt="2024-09-20T23:45:07.524" v="0" actId="2696"/>
          <pc:sldLayoutMkLst>
            <pc:docMk/>
            <pc:sldMasterMk cId="2034397952" sldId="2147483648"/>
            <pc:sldLayoutMk cId="2794181967" sldId="2147483654"/>
          </pc:sldLayoutMkLst>
        </pc:sldLayoutChg>
        <pc:sldLayoutChg chg="del">
          <pc:chgData name="Allison Reeves (GCE)" userId="17f2d13c-fdb5-4d97-9bdf-710c7fc77bf0" providerId="ADAL" clId="{4255F918-E79E-4C09-8682-B3FFDE8B24FD}" dt="2024-09-20T23:45:07.524" v="0" actId="2696"/>
          <pc:sldLayoutMkLst>
            <pc:docMk/>
            <pc:sldMasterMk cId="2034397952" sldId="2147483648"/>
            <pc:sldLayoutMk cId="1342618205" sldId="2147483655"/>
          </pc:sldLayoutMkLst>
        </pc:sldLayoutChg>
        <pc:sldLayoutChg chg="del">
          <pc:chgData name="Allison Reeves (GCE)" userId="17f2d13c-fdb5-4d97-9bdf-710c7fc77bf0" providerId="ADAL" clId="{4255F918-E79E-4C09-8682-B3FFDE8B24FD}" dt="2024-09-20T23:45:07.524" v="0" actId="2696"/>
          <pc:sldLayoutMkLst>
            <pc:docMk/>
            <pc:sldMasterMk cId="2034397952" sldId="2147483648"/>
            <pc:sldLayoutMk cId="1150405067" sldId="2147483656"/>
          </pc:sldLayoutMkLst>
        </pc:sldLayoutChg>
        <pc:sldLayoutChg chg="del">
          <pc:chgData name="Allison Reeves (GCE)" userId="17f2d13c-fdb5-4d97-9bdf-710c7fc77bf0" providerId="ADAL" clId="{4255F918-E79E-4C09-8682-B3FFDE8B24FD}" dt="2024-09-20T23:45:07.524" v="0" actId="2696"/>
          <pc:sldLayoutMkLst>
            <pc:docMk/>
            <pc:sldMasterMk cId="2034397952" sldId="2147483648"/>
            <pc:sldLayoutMk cId="3152815161" sldId="2147483657"/>
          </pc:sldLayoutMkLst>
        </pc:sldLayoutChg>
        <pc:sldLayoutChg chg="del">
          <pc:chgData name="Allison Reeves (GCE)" userId="17f2d13c-fdb5-4d97-9bdf-710c7fc77bf0" providerId="ADAL" clId="{4255F918-E79E-4C09-8682-B3FFDE8B24FD}" dt="2024-09-20T23:45:07.524" v="0" actId="2696"/>
          <pc:sldLayoutMkLst>
            <pc:docMk/>
            <pc:sldMasterMk cId="2034397952" sldId="2147483648"/>
            <pc:sldLayoutMk cId="1190715242" sldId="2147483658"/>
          </pc:sldLayoutMkLst>
        </pc:sldLayoutChg>
        <pc:sldLayoutChg chg="del">
          <pc:chgData name="Allison Reeves (GCE)" userId="17f2d13c-fdb5-4d97-9bdf-710c7fc77bf0" providerId="ADAL" clId="{4255F918-E79E-4C09-8682-B3FFDE8B24FD}" dt="2024-09-20T23:45:07.524" v="0" actId="2696"/>
          <pc:sldLayoutMkLst>
            <pc:docMk/>
            <pc:sldMasterMk cId="2034397952" sldId="2147483648"/>
            <pc:sldLayoutMk cId="1339866963" sldId="2147483659"/>
          </pc:sldLayoutMkLst>
        </pc:sldLayoutChg>
      </pc:sldMasterChg>
    </pc:docChg>
  </pc:docChgLst>
</pc:chgInfo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368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95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871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4876800" y="6553635"/>
            <a:ext cx="3800390" cy="301752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0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543483" y="2609836"/>
            <a:ext cx="5806501" cy="968848"/>
          </a:xfrm>
          <a:prstGeom prst="rect">
            <a:avLst/>
          </a:prstGeom>
        </p:spPr>
        <p:txBody>
          <a:bodyPr lIns="121899" tIns="81240" rIns="162482" bIns="81240">
            <a:noAutofit/>
          </a:bodyPr>
          <a:lstStyle>
            <a:lvl1pPr marL="0" indent="0">
              <a:buFont typeface="Arial" panose="020B0604020202020204" pitchFamily="34" charset="0"/>
              <a:buNone/>
              <a:defRPr sz="3200" b="0" baseline="0">
                <a:solidFill>
                  <a:schemeClr val="tx1">
                    <a:lumMod val="75000"/>
                  </a:schemeClr>
                </a:solidFill>
                <a:latin typeface="+mj-lt"/>
              </a:defRPr>
            </a:lvl1pPr>
            <a:lvl2pPr marL="541687" indent="0">
              <a:buNone/>
              <a:defRPr/>
            </a:lvl2pPr>
            <a:lvl3pPr marL="759622" indent="0">
              <a:buNone/>
              <a:defRPr/>
            </a:lvl3pPr>
            <a:lvl4pPr marL="918321" indent="0">
              <a:buNone/>
              <a:defRPr/>
            </a:lvl4pPr>
            <a:lvl5pPr marL="1068552" indent="0">
              <a:buNone/>
              <a:defRPr/>
            </a:lvl5pPr>
          </a:lstStyle>
          <a:p>
            <a:pPr lvl="0"/>
            <a:r>
              <a:rPr lang="en-GB" dirty="0"/>
              <a:t>Presentation Subtitle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9662" y="5114996"/>
            <a:ext cx="5806501" cy="692595"/>
          </a:xfrm>
          <a:prstGeom prst="rect">
            <a:avLst/>
          </a:prstGeom>
        </p:spPr>
        <p:txBody>
          <a:bodyPr lIns="162482" tIns="81240" rIns="162482" bIns="81240" anchor="t" anchorCtr="0">
            <a:noAutofit/>
          </a:bodyPr>
          <a:lstStyle>
            <a:lvl1pPr marL="0" indent="0" algn="l">
              <a:lnSpc>
                <a:spcPts val="2666"/>
              </a:lnSpc>
              <a:spcBef>
                <a:spcPts val="0"/>
              </a:spcBef>
              <a:buNone/>
              <a:defRPr sz="2100" b="0" i="0">
                <a:solidFill>
                  <a:schemeClr val="tx1">
                    <a:lumMod val="50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6093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0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8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1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5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9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Speaker Name  | Speaker Title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543483" y="832880"/>
            <a:ext cx="5806501" cy="1071215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buFontTx/>
              <a:buNone/>
              <a:defRPr sz="4000" b="1" cap="all" baseline="0">
                <a:solidFill>
                  <a:schemeClr val="tx1">
                    <a:lumMod val="75000"/>
                  </a:schemeClr>
                </a:solidFill>
                <a:latin typeface="+mj-lt"/>
              </a:defRPr>
            </a:lvl1pPr>
          </a:lstStyle>
          <a:p>
            <a:pPr>
              <a:buClrTx/>
              <a:buSzTx/>
            </a:pPr>
            <a:r>
              <a:rPr lang="en-US" kern="0" dirty="0"/>
              <a:t>PRESENTATION TITLE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0" y="1436038"/>
            <a:ext cx="4295839" cy="2792295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4295839" y="2790758"/>
            <a:ext cx="7896161" cy="1437575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67234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gu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/>
          </p:cNvSpPr>
          <p:nvPr userDrawn="1">
            <p:ph type="body" sz="quarter" idx="12"/>
          </p:nvPr>
        </p:nvSpPr>
        <p:spPr bwMode="white">
          <a:xfrm>
            <a:off x="614479" y="2171236"/>
            <a:ext cx="9684860" cy="3027783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000" b="0" cap="all" baseline="0">
                <a:solidFill>
                  <a:srgbClr val="002060"/>
                </a:solidFill>
              </a:defRPr>
            </a:lvl1pPr>
            <a:lvl5pPr marL="137136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614479" y="1306288"/>
            <a:ext cx="9684860" cy="89107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000" b="1" baseline="0">
                <a:solidFill>
                  <a:schemeClr val="tx1">
                    <a:lumMod val="50000"/>
                  </a:schemeClr>
                </a:solidFill>
              </a:defRPr>
            </a:lvl1pPr>
            <a:lvl5pPr marL="1371360" indent="0">
              <a:buNone/>
              <a:defRPr/>
            </a:lvl5pPr>
          </a:lstStyle>
          <a:p>
            <a:pPr lvl="0"/>
            <a:r>
              <a:rPr lang="en-US" dirty="0"/>
              <a:t>Edit #</a:t>
            </a:r>
          </a:p>
        </p:txBody>
      </p:sp>
    </p:spTree>
    <p:extLst>
      <p:ext uri="{BB962C8B-B14F-4D97-AF65-F5344CB8AC3E}">
        <p14:creationId xmlns:p14="http://schemas.microsoft.com/office/powerpoint/2010/main" val="1562272442"/>
      </p:ext>
    </p:extLst>
  </p:cSld>
  <p:clrMapOvr>
    <a:masterClrMapping/>
  </p:clrMapOvr>
  <p:transition>
    <p:fade/>
  </p:transition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98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4745" y="398"/>
            <a:ext cx="12282818" cy="68576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49000"/>
                </a:schemeClr>
              </a:gs>
              <a:gs pos="74000">
                <a:schemeClr val="accent1">
                  <a:lumMod val="45000"/>
                  <a:lumOff val="55000"/>
                  <a:alpha val="57000"/>
                </a:schemeClr>
              </a:gs>
              <a:gs pos="83000">
                <a:schemeClr val="accent1">
                  <a:lumMod val="45000"/>
                  <a:lumOff val="55000"/>
                  <a:alpha val="30000"/>
                </a:schemeClr>
              </a:gs>
              <a:gs pos="100000">
                <a:schemeClr val="accent1">
                  <a:lumMod val="30000"/>
                  <a:lumOff val="70000"/>
                  <a:alpha val="35000"/>
                </a:schemeClr>
              </a:gs>
            </a:gsLst>
            <a:lin ang="5400000" scaled="1"/>
          </a:gra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76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59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66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63" y="-156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12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265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909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174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AutoShape 2" descr="Image result for background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89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206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52769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jyj5022guerrerosdeelite.blogspot.com/2015/06/el-manual-basico-de-los-swat-n4.html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d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cyberseek.org/pathway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auljerimy.com/it-career-roadmap/&#8203;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1344387" y="2601420"/>
            <a:ext cx="9503226" cy="1275150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sz="4800" dirty="0"/>
              <a:t>Areas of Cyber Security</a:t>
            </a:r>
          </a:p>
          <a:p>
            <a:pPr algn="ctr">
              <a:lnSpc>
                <a:spcPct val="150000"/>
              </a:lnSpc>
            </a:pPr>
            <a:r>
              <a:rPr lang="en-US" sz="2800" spc="600" dirty="0"/>
              <a:t>(and the associated jobs)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876800" y="6556248"/>
            <a:ext cx="3800390" cy="30175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250856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ECDA87-091A-8E31-8A3F-523F8F32A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Exercise:  It All Starts w/ JTBD</a:t>
            </a:r>
          </a:p>
        </p:txBody>
      </p:sp>
      <p:pic>
        <p:nvPicPr>
          <p:cNvPr id="5" name="Picture 4" descr="A picture containing person, indoor, desk&#10;&#10;Description automatically generated">
            <a:extLst>
              <a:ext uri="{FF2B5EF4-FFF2-40B4-BE49-F238E27FC236}">
                <a16:creationId xmlns:a16="http://schemas.microsoft.com/office/drawing/2014/main" id="{74512D6F-DE62-1696-EA64-2A3B21A15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678" r="47425" b="-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44A1C-A34D-05FF-D50C-030076F44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1700"/>
              <a:t>What is JTBD?</a:t>
            </a:r>
          </a:p>
          <a:p>
            <a:pPr lvl="1"/>
            <a:r>
              <a:rPr lang="en-US" sz="1700"/>
              <a:t>Job to be Done.</a:t>
            </a:r>
          </a:p>
          <a:p>
            <a:pPr lvl="1"/>
            <a:r>
              <a:rPr lang="en-US" sz="1700"/>
              <a:t>Instead of looking at the solution level initially, first look at the real need that led to the creation of the solution.  </a:t>
            </a:r>
          </a:p>
          <a:p>
            <a:r>
              <a:rPr lang="en-US" sz="1700"/>
              <a:t>A shift in perspective</a:t>
            </a:r>
          </a:p>
          <a:p>
            <a:pPr lvl="1"/>
            <a:r>
              <a:rPr lang="en-US" sz="1700"/>
              <a:t>Think from the perspective of those that are hiring:</a:t>
            </a:r>
          </a:p>
          <a:p>
            <a:pPr lvl="2"/>
            <a:r>
              <a:rPr lang="en-US" sz="1700"/>
              <a:t>What are their needs?  </a:t>
            </a:r>
          </a:p>
          <a:p>
            <a:pPr lvl="2"/>
            <a:r>
              <a:rPr lang="en-US" sz="1700"/>
              <a:t>Where do you align with these needs?</a:t>
            </a:r>
          </a:p>
          <a:p>
            <a:r>
              <a:rPr lang="en-US" sz="1700"/>
              <a:t>What are the Jobs to be Done, in Security?</a:t>
            </a:r>
          </a:p>
          <a:p>
            <a:pPr lvl="1"/>
            <a:r>
              <a:rPr lang="en-US" sz="1700"/>
              <a:t>Consider what they may be…</a:t>
            </a:r>
          </a:p>
          <a:p>
            <a:pPr lvl="1"/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706950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1AFFCD-5FE1-A5C0-A116-E0D2DD492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Exercise Part Two:</a:t>
            </a:r>
          </a:p>
        </p:txBody>
      </p:sp>
      <p:pic>
        <p:nvPicPr>
          <p:cNvPr id="5" name="Picture 4" descr="A picture containing weapon, person, outdoor, tear gas&#10;&#10;Description automatically generated">
            <a:extLst>
              <a:ext uri="{FF2B5EF4-FFF2-40B4-BE49-F238E27FC236}">
                <a16:creationId xmlns:a16="http://schemas.microsoft.com/office/drawing/2014/main" id="{7038C439-54D8-8404-8841-10C7B2D85B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5257" r="3958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3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314F8-0204-F5C2-D6ED-7F18908C3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1500"/>
              <a:t>Mapping yourself to specific JTBD’s</a:t>
            </a:r>
          </a:p>
          <a:p>
            <a:pPr lvl="1"/>
            <a:r>
              <a:rPr lang="en-US" sz="1500"/>
              <a:t>In your small groups, discuss a few of your experiences and how they may map to one of these specific needs.</a:t>
            </a:r>
          </a:p>
          <a:p>
            <a:pPr lvl="1"/>
            <a:r>
              <a:rPr lang="en-US" sz="1500"/>
              <a:t>How could this insight develop into a new career path?</a:t>
            </a:r>
          </a:p>
          <a:p>
            <a:r>
              <a:rPr lang="en-US" sz="1500"/>
              <a:t>Career Homework:</a:t>
            </a:r>
          </a:p>
          <a:p>
            <a:pPr lvl="1"/>
            <a:r>
              <a:rPr lang="en-US" sz="1500"/>
              <a:t>SWOT Analysis:</a:t>
            </a:r>
          </a:p>
          <a:p>
            <a:pPr lvl="2"/>
            <a:r>
              <a:rPr lang="en-US" sz="1500"/>
              <a:t>Strengths </a:t>
            </a:r>
          </a:p>
          <a:p>
            <a:pPr lvl="2"/>
            <a:r>
              <a:rPr lang="en-US" sz="1500"/>
              <a:t>Weaknesses </a:t>
            </a:r>
          </a:p>
          <a:p>
            <a:pPr lvl="2"/>
            <a:r>
              <a:rPr lang="en-US" sz="1500"/>
              <a:t>Opportunities</a:t>
            </a:r>
          </a:p>
          <a:p>
            <a:pPr lvl="2"/>
            <a:r>
              <a:rPr lang="en-US" sz="1500"/>
              <a:t>Threats</a:t>
            </a:r>
          </a:p>
          <a:p>
            <a:pPr marL="0" indent="0">
              <a:buNone/>
            </a:pPr>
            <a:r>
              <a:rPr lang="en-US" sz="1500"/>
              <a:t>Look at the jobs you want, what they are looking for and identify gaps. Then, get to work on bridging those gaps.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F8A5A3-1AAB-1A8F-9F2E-07675866923B}"/>
              </a:ext>
            </a:extLst>
          </p:cNvPr>
          <p:cNvSpPr txBox="1"/>
          <p:nvPr/>
        </p:nvSpPr>
        <p:spPr>
          <a:xfrm>
            <a:off x="9865722" y="6657945"/>
            <a:ext cx="232627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 tooltip="https://jyj5022guerrerosdeelite.blogspot.com/2015/06/el-manual-basico-de-los-swat-n4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by Unknown Author is licensed under 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1133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D141E-E1ED-899E-2E53-F4064AA2D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Key Resource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99346-BDAB-9158-FE74-84AE2C4D9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Cyber Seek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>
                <a:hlinkClick r:id="rId2"/>
              </a:rPr>
              <a:t>https://www.cyberseek.org/pathway.html</a:t>
            </a:r>
            <a:r>
              <a:rPr lang="en-US" sz="200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CEE69E-C647-20D2-B2DF-5E4A3AF29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862" y="1576433"/>
            <a:ext cx="6019331" cy="3701887"/>
          </a:xfrm>
          <a:prstGeom prst="rect">
            <a:avLst/>
          </a:prstGeom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AAD3A1-FFFD-4E2A-2416-9CF6DF083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912" y="4299383"/>
            <a:ext cx="2295983" cy="211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82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102F5-3079-F040-A472-25B9E5FEF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dirty="0">
                <a:solidFill>
                  <a:schemeClr val="tx1"/>
                </a:solidFill>
              </a:rPr>
              <a:t>CompTIA Security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Certification Roadmaps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5" descr="Diagram&#10;&#10;Description automatically generated">
            <a:extLst>
              <a:ext uri="{FF2B5EF4-FFF2-40B4-BE49-F238E27FC236}">
                <a16:creationId xmlns:a16="http://schemas.microsoft.com/office/drawing/2014/main" id="{C27F6EC2-356A-720B-27A2-CC258013C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38" y="887165"/>
            <a:ext cx="7608304" cy="515462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1094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 descr="Timeline&#10;&#10;Description automatically generated">
            <a:extLst>
              <a:ext uri="{FF2B5EF4-FFF2-40B4-BE49-F238E27FC236}">
                <a16:creationId xmlns:a16="http://schemas.microsoft.com/office/drawing/2014/main" id="{222EA69F-B389-13DD-F6E5-74720395A6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876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C9DE7-0769-0FD3-853C-3E61B649B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ea typeface="+mj-lt"/>
                <a:cs typeface="+mj-lt"/>
                <a:hlinkClick r:id="rId3"/>
              </a:rPr>
              <a:t>NICE Mapped IT Career Roadmap</a:t>
            </a:r>
            <a:endParaRPr lang="en-US" sz="4000">
              <a:cs typeface="Calibri Light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8B9E7E3-B833-6963-20CE-FD404ED63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cs typeface="Calibri"/>
              </a:rPr>
              <a:t>Highly generalized</a:t>
            </a:r>
          </a:p>
          <a:p>
            <a:r>
              <a:rPr lang="en-US" sz="2000" dirty="0">
                <a:cs typeface="Calibri"/>
              </a:rPr>
              <a:t>Industry/Sector Variance</a:t>
            </a:r>
          </a:p>
          <a:p>
            <a:r>
              <a:rPr lang="en-US" sz="2000" dirty="0">
                <a:cs typeface="Calibri"/>
              </a:rPr>
              <a:t>Many jobs missing</a:t>
            </a:r>
          </a:p>
          <a:p>
            <a:endParaRPr lang="en-US" sz="2000" dirty="0">
              <a:cs typeface="Calibri"/>
            </a:endParaRPr>
          </a:p>
          <a:p>
            <a:endParaRPr lang="en-US" sz="2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762955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217</Words>
  <Application>Microsoft Macintosh PowerPoint</Application>
  <PresentationFormat>Widescreen</PresentationFormat>
  <Paragraphs>33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1_Office Theme</vt:lpstr>
      <vt:lpstr>PowerPoint Presentation</vt:lpstr>
      <vt:lpstr>Exercise:  It All Starts w/ JTBD</vt:lpstr>
      <vt:lpstr>Exercise Part Two:</vt:lpstr>
      <vt:lpstr>Key Resource</vt:lpstr>
      <vt:lpstr>CompTIA Security Certification Roadmaps</vt:lpstr>
      <vt:lpstr>NICE Mapped IT Career Roadmap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Mike Manrod (GCE)</cp:lastModifiedBy>
  <cp:revision>2</cp:revision>
  <dcterms:created xsi:type="dcterms:W3CDTF">2024-09-20T23:44:33Z</dcterms:created>
  <dcterms:modified xsi:type="dcterms:W3CDTF">2025-05-11T21:08:47Z</dcterms:modified>
  <cp:category/>
</cp:coreProperties>
</file>